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22860000" cy="26517600"/>
  <p:notesSz cx="7315200" cy="9601200"/>
  <p:defaultTextStyle>
    <a:defPPr>
      <a:defRPr lang="en-US"/>
    </a:defPPr>
    <a:lvl1pPr marL="0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1pPr>
    <a:lvl2pPr marL="1410782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2pPr>
    <a:lvl3pPr marL="2821564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3pPr>
    <a:lvl4pPr marL="4232346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4pPr>
    <a:lvl5pPr marL="5643128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5pPr>
    <a:lvl6pPr marL="7053910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6pPr>
    <a:lvl7pPr marL="8464692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7pPr>
    <a:lvl8pPr marL="9875474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8pPr>
    <a:lvl9pPr marL="11286256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8352">
          <p15:clr>
            <a:srgbClr val="A4A3A4"/>
          </p15:clr>
        </p15:guide>
        <p15:guide id="2" pos="720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83764"/>
    <a:srgbClr val="231107"/>
    <a:srgbClr val="826D5A"/>
    <a:srgbClr val="DBB778"/>
    <a:srgbClr val="E5D0CA"/>
    <a:srgbClr val="D2A99D"/>
    <a:srgbClr val="6F5443"/>
    <a:srgbClr val="D9B8AE"/>
    <a:srgbClr val="E5BE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>
      <p:cViewPr varScale="1">
        <p:scale>
          <a:sx n="24" d="100"/>
          <a:sy n="24" d="100"/>
        </p:scale>
        <p:origin x="2292" y="24"/>
      </p:cViewPr>
      <p:guideLst>
        <p:guide orient="horz" pos="8352"/>
        <p:guide pos="720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587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91CEB6D9-D92E-4720-B907-EF43BB1ED678}" type="datetimeFigureOut">
              <a:rPr lang="en-US" smtClean="0"/>
              <a:t>5/11/2025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105025" y="720725"/>
            <a:ext cx="310515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0" y="4560570"/>
            <a:ext cx="5852160" cy="4320540"/>
          </a:xfrm>
          <a:prstGeom prst="rect">
            <a:avLst/>
          </a:prstGeom>
        </p:spPr>
        <p:txBody>
          <a:bodyPr vert="horz" lIns="96661" tIns="48331" rIns="96661" bIns="48331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87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36CAF8CC-F1DD-410C-A540-814CC7760B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07977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CAF8CC-F1DD-410C-A540-814CC7760B8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42923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14500" y="8237645"/>
            <a:ext cx="19431000" cy="568409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429000" y="15026640"/>
            <a:ext cx="16002000" cy="677672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14107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28215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42323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56431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70539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84646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98754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12862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5/11/2025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4778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5/11/2025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45384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433750" y="4106547"/>
            <a:ext cx="12858750" cy="8748352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57500" y="4106547"/>
            <a:ext cx="38195250" cy="8748352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5/11/2025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58059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5/11/2025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62261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5783" y="17040015"/>
            <a:ext cx="19431000" cy="5266690"/>
          </a:xfrm>
        </p:spPr>
        <p:txBody>
          <a:bodyPr anchor="t"/>
          <a:lstStyle>
            <a:lvl1pPr algn="l">
              <a:defRPr sz="123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05783" y="11239292"/>
            <a:ext cx="19431000" cy="5800723"/>
          </a:xfrm>
        </p:spPr>
        <p:txBody>
          <a:bodyPr anchor="b"/>
          <a:lstStyle>
            <a:lvl1pPr marL="0" indent="0">
              <a:buNone/>
              <a:defRPr sz="6200">
                <a:solidFill>
                  <a:schemeClr val="tx1">
                    <a:tint val="75000"/>
                  </a:schemeClr>
                </a:solidFill>
              </a:defRPr>
            </a:lvl1pPr>
            <a:lvl2pPr marL="1410782" indent="0">
              <a:buNone/>
              <a:defRPr sz="5600">
                <a:solidFill>
                  <a:schemeClr val="tx1">
                    <a:tint val="75000"/>
                  </a:schemeClr>
                </a:solidFill>
              </a:defRPr>
            </a:lvl2pPr>
            <a:lvl3pPr marL="2821564" indent="0">
              <a:buNone/>
              <a:defRPr sz="4900">
                <a:solidFill>
                  <a:schemeClr val="tx1">
                    <a:tint val="75000"/>
                  </a:schemeClr>
                </a:solidFill>
              </a:defRPr>
            </a:lvl3pPr>
            <a:lvl4pPr marL="4232346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4pPr>
            <a:lvl5pPr marL="5643128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5pPr>
            <a:lvl6pPr marL="7053910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6pPr>
            <a:lvl7pPr marL="8464692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7pPr>
            <a:lvl8pPr marL="9875474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8pPr>
            <a:lvl9pPr marL="11286256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5/11/2025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64383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857500" y="23927225"/>
            <a:ext cx="25527000" cy="67662850"/>
          </a:xfrm>
        </p:spPr>
        <p:txBody>
          <a:bodyPr/>
          <a:lstStyle>
            <a:lvl1pPr>
              <a:defRPr sz="8600"/>
            </a:lvl1pPr>
            <a:lvl2pPr>
              <a:defRPr sz="7400"/>
            </a:lvl2pPr>
            <a:lvl3pPr>
              <a:defRPr sz="6200"/>
            </a:lvl3pPr>
            <a:lvl4pPr>
              <a:defRPr sz="5600"/>
            </a:lvl4pPr>
            <a:lvl5pPr>
              <a:defRPr sz="5600"/>
            </a:lvl5pPr>
            <a:lvl6pPr>
              <a:defRPr sz="5600"/>
            </a:lvl6pPr>
            <a:lvl7pPr>
              <a:defRPr sz="5600"/>
            </a:lvl7pPr>
            <a:lvl8pPr>
              <a:defRPr sz="5600"/>
            </a:lvl8pPr>
            <a:lvl9pPr>
              <a:defRPr sz="5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8765500" y="23927225"/>
            <a:ext cx="25527000" cy="67662850"/>
          </a:xfrm>
        </p:spPr>
        <p:txBody>
          <a:bodyPr/>
          <a:lstStyle>
            <a:lvl1pPr>
              <a:defRPr sz="8600"/>
            </a:lvl1pPr>
            <a:lvl2pPr>
              <a:defRPr sz="7400"/>
            </a:lvl2pPr>
            <a:lvl3pPr>
              <a:defRPr sz="6200"/>
            </a:lvl3pPr>
            <a:lvl4pPr>
              <a:defRPr sz="5600"/>
            </a:lvl4pPr>
            <a:lvl5pPr>
              <a:defRPr sz="5600"/>
            </a:lvl5pPr>
            <a:lvl6pPr>
              <a:defRPr sz="5600"/>
            </a:lvl6pPr>
            <a:lvl7pPr>
              <a:defRPr sz="5600"/>
            </a:lvl7pPr>
            <a:lvl8pPr>
              <a:defRPr sz="5600"/>
            </a:lvl8pPr>
            <a:lvl9pPr>
              <a:defRPr sz="5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5/11/2025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66912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61934"/>
            <a:ext cx="20574000" cy="44196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5935770"/>
            <a:ext cx="10100470" cy="2473746"/>
          </a:xfrm>
        </p:spPr>
        <p:txBody>
          <a:bodyPr anchor="b"/>
          <a:lstStyle>
            <a:lvl1pPr marL="0" indent="0">
              <a:buNone/>
              <a:defRPr sz="7400" b="1"/>
            </a:lvl1pPr>
            <a:lvl2pPr marL="1410782" indent="0">
              <a:buNone/>
              <a:defRPr sz="6200" b="1"/>
            </a:lvl2pPr>
            <a:lvl3pPr marL="2821564" indent="0">
              <a:buNone/>
              <a:defRPr sz="5600" b="1"/>
            </a:lvl3pPr>
            <a:lvl4pPr marL="4232346" indent="0">
              <a:buNone/>
              <a:defRPr sz="4900" b="1"/>
            </a:lvl4pPr>
            <a:lvl5pPr marL="5643128" indent="0">
              <a:buNone/>
              <a:defRPr sz="4900" b="1"/>
            </a:lvl5pPr>
            <a:lvl6pPr marL="7053910" indent="0">
              <a:buNone/>
              <a:defRPr sz="4900" b="1"/>
            </a:lvl6pPr>
            <a:lvl7pPr marL="8464692" indent="0">
              <a:buNone/>
              <a:defRPr sz="4900" b="1"/>
            </a:lvl7pPr>
            <a:lvl8pPr marL="9875474" indent="0">
              <a:buNone/>
              <a:defRPr sz="4900" b="1"/>
            </a:lvl8pPr>
            <a:lvl9pPr marL="11286256" indent="0">
              <a:buNone/>
              <a:defRPr sz="49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3000" y="8409516"/>
            <a:ext cx="10100470" cy="15278314"/>
          </a:xfrm>
        </p:spPr>
        <p:txBody>
          <a:bodyPr/>
          <a:lstStyle>
            <a:lvl1pPr>
              <a:defRPr sz="7400"/>
            </a:lvl1pPr>
            <a:lvl2pPr>
              <a:defRPr sz="6200"/>
            </a:lvl2pPr>
            <a:lvl3pPr>
              <a:defRPr sz="5600"/>
            </a:lvl3pPr>
            <a:lvl4pPr>
              <a:defRPr sz="4900"/>
            </a:lvl4pPr>
            <a:lvl5pPr>
              <a:defRPr sz="4900"/>
            </a:lvl5pPr>
            <a:lvl6pPr>
              <a:defRPr sz="4900"/>
            </a:lvl6pPr>
            <a:lvl7pPr>
              <a:defRPr sz="4900"/>
            </a:lvl7pPr>
            <a:lvl8pPr>
              <a:defRPr sz="4900"/>
            </a:lvl8pPr>
            <a:lvl9pPr>
              <a:defRPr sz="4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1612564" y="5935770"/>
            <a:ext cx="10104438" cy="2473746"/>
          </a:xfrm>
        </p:spPr>
        <p:txBody>
          <a:bodyPr anchor="b"/>
          <a:lstStyle>
            <a:lvl1pPr marL="0" indent="0">
              <a:buNone/>
              <a:defRPr sz="7400" b="1"/>
            </a:lvl1pPr>
            <a:lvl2pPr marL="1410782" indent="0">
              <a:buNone/>
              <a:defRPr sz="6200" b="1"/>
            </a:lvl2pPr>
            <a:lvl3pPr marL="2821564" indent="0">
              <a:buNone/>
              <a:defRPr sz="5600" b="1"/>
            </a:lvl3pPr>
            <a:lvl4pPr marL="4232346" indent="0">
              <a:buNone/>
              <a:defRPr sz="4900" b="1"/>
            </a:lvl4pPr>
            <a:lvl5pPr marL="5643128" indent="0">
              <a:buNone/>
              <a:defRPr sz="4900" b="1"/>
            </a:lvl5pPr>
            <a:lvl6pPr marL="7053910" indent="0">
              <a:buNone/>
              <a:defRPr sz="4900" b="1"/>
            </a:lvl6pPr>
            <a:lvl7pPr marL="8464692" indent="0">
              <a:buNone/>
              <a:defRPr sz="4900" b="1"/>
            </a:lvl7pPr>
            <a:lvl8pPr marL="9875474" indent="0">
              <a:buNone/>
              <a:defRPr sz="4900" b="1"/>
            </a:lvl8pPr>
            <a:lvl9pPr marL="11286256" indent="0">
              <a:buNone/>
              <a:defRPr sz="49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1612564" y="8409516"/>
            <a:ext cx="10104438" cy="15278314"/>
          </a:xfrm>
        </p:spPr>
        <p:txBody>
          <a:bodyPr/>
          <a:lstStyle>
            <a:lvl1pPr>
              <a:defRPr sz="7400"/>
            </a:lvl1pPr>
            <a:lvl2pPr>
              <a:defRPr sz="6200"/>
            </a:lvl2pPr>
            <a:lvl3pPr>
              <a:defRPr sz="5600"/>
            </a:lvl3pPr>
            <a:lvl4pPr>
              <a:defRPr sz="4900"/>
            </a:lvl4pPr>
            <a:lvl5pPr>
              <a:defRPr sz="4900"/>
            </a:lvl5pPr>
            <a:lvl6pPr>
              <a:defRPr sz="4900"/>
            </a:lvl6pPr>
            <a:lvl7pPr>
              <a:defRPr sz="4900"/>
            </a:lvl7pPr>
            <a:lvl8pPr>
              <a:defRPr sz="4900"/>
            </a:lvl8pPr>
            <a:lvl9pPr>
              <a:defRPr sz="4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5/11/2025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300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5/11/2025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0986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5/11/2025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33561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1" y="1055793"/>
            <a:ext cx="7520783" cy="4493260"/>
          </a:xfrm>
        </p:spPr>
        <p:txBody>
          <a:bodyPr anchor="b"/>
          <a:lstStyle>
            <a:lvl1pPr algn="l">
              <a:defRPr sz="62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937625" y="1055795"/>
            <a:ext cx="12779375" cy="22632037"/>
          </a:xfrm>
        </p:spPr>
        <p:txBody>
          <a:bodyPr/>
          <a:lstStyle>
            <a:lvl1pPr>
              <a:defRPr sz="9900"/>
            </a:lvl1pPr>
            <a:lvl2pPr>
              <a:defRPr sz="8600"/>
            </a:lvl2pPr>
            <a:lvl3pPr>
              <a:defRPr sz="7400"/>
            </a:lvl3pPr>
            <a:lvl4pPr>
              <a:defRPr sz="6200"/>
            </a:lvl4pPr>
            <a:lvl5pPr>
              <a:defRPr sz="6200"/>
            </a:lvl5pPr>
            <a:lvl6pPr>
              <a:defRPr sz="6200"/>
            </a:lvl6pPr>
            <a:lvl7pPr>
              <a:defRPr sz="6200"/>
            </a:lvl7pPr>
            <a:lvl8pPr>
              <a:defRPr sz="6200"/>
            </a:lvl8pPr>
            <a:lvl9pPr>
              <a:defRPr sz="6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1" y="5549055"/>
            <a:ext cx="7520783" cy="18138777"/>
          </a:xfrm>
        </p:spPr>
        <p:txBody>
          <a:bodyPr/>
          <a:lstStyle>
            <a:lvl1pPr marL="0" indent="0">
              <a:buNone/>
              <a:defRPr sz="4300"/>
            </a:lvl1pPr>
            <a:lvl2pPr marL="1410782" indent="0">
              <a:buNone/>
              <a:defRPr sz="3700"/>
            </a:lvl2pPr>
            <a:lvl3pPr marL="2821564" indent="0">
              <a:buNone/>
              <a:defRPr sz="3100"/>
            </a:lvl3pPr>
            <a:lvl4pPr marL="4232346" indent="0">
              <a:buNone/>
              <a:defRPr sz="2800"/>
            </a:lvl4pPr>
            <a:lvl5pPr marL="5643128" indent="0">
              <a:buNone/>
              <a:defRPr sz="2800"/>
            </a:lvl5pPr>
            <a:lvl6pPr marL="7053910" indent="0">
              <a:buNone/>
              <a:defRPr sz="2800"/>
            </a:lvl6pPr>
            <a:lvl7pPr marL="8464692" indent="0">
              <a:buNone/>
              <a:defRPr sz="2800"/>
            </a:lvl7pPr>
            <a:lvl8pPr marL="9875474" indent="0">
              <a:buNone/>
              <a:defRPr sz="2800"/>
            </a:lvl8pPr>
            <a:lvl9pPr marL="11286256" indent="0">
              <a:buNone/>
              <a:defRPr sz="2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5/11/2025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59200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0720" y="18562320"/>
            <a:ext cx="13716000" cy="2191387"/>
          </a:xfrm>
        </p:spPr>
        <p:txBody>
          <a:bodyPr anchor="b"/>
          <a:lstStyle>
            <a:lvl1pPr algn="l">
              <a:defRPr sz="62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80720" y="2369397"/>
            <a:ext cx="13716000" cy="15910560"/>
          </a:xfrm>
        </p:spPr>
        <p:txBody>
          <a:bodyPr/>
          <a:lstStyle>
            <a:lvl1pPr marL="0" indent="0">
              <a:buNone/>
              <a:defRPr sz="9900"/>
            </a:lvl1pPr>
            <a:lvl2pPr marL="1410782" indent="0">
              <a:buNone/>
              <a:defRPr sz="8600"/>
            </a:lvl2pPr>
            <a:lvl3pPr marL="2821564" indent="0">
              <a:buNone/>
              <a:defRPr sz="7400"/>
            </a:lvl3pPr>
            <a:lvl4pPr marL="4232346" indent="0">
              <a:buNone/>
              <a:defRPr sz="6200"/>
            </a:lvl4pPr>
            <a:lvl5pPr marL="5643128" indent="0">
              <a:buNone/>
              <a:defRPr sz="6200"/>
            </a:lvl5pPr>
            <a:lvl6pPr marL="7053910" indent="0">
              <a:buNone/>
              <a:defRPr sz="6200"/>
            </a:lvl6pPr>
            <a:lvl7pPr marL="8464692" indent="0">
              <a:buNone/>
              <a:defRPr sz="6200"/>
            </a:lvl7pPr>
            <a:lvl8pPr marL="9875474" indent="0">
              <a:buNone/>
              <a:defRPr sz="6200"/>
            </a:lvl8pPr>
            <a:lvl9pPr marL="11286256" indent="0">
              <a:buNone/>
              <a:defRPr sz="6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480720" y="20753707"/>
            <a:ext cx="13716000" cy="3112133"/>
          </a:xfrm>
        </p:spPr>
        <p:txBody>
          <a:bodyPr/>
          <a:lstStyle>
            <a:lvl1pPr marL="0" indent="0">
              <a:buNone/>
              <a:defRPr sz="4300"/>
            </a:lvl1pPr>
            <a:lvl2pPr marL="1410782" indent="0">
              <a:buNone/>
              <a:defRPr sz="3700"/>
            </a:lvl2pPr>
            <a:lvl3pPr marL="2821564" indent="0">
              <a:buNone/>
              <a:defRPr sz="3100"/>
            </a:lvl3pPr>
            <a:lvl4pPr marL="4232346" indent="0">
              <a:buNone/>
              <a:defRPr sz="2800"/>
            </a:lvl4pPr>
            <a:lvl5pPr marL="5643128" indent="0">
              <a:buNone/>
              <a:defRPr sz="2800"/>
            </a:lvl5pPr>
            <a:lvl6pPr marL="7053910" indent="0">
              <a:buNone/>
              <a:defRPr sz="2800"/>
            </a:lvl6pPr>
            <a:lvl7pPr marL="8464692" indent="0">
              <a:buNone/>
              <a:defRPr sz="2800"/>
            </a:lvl7pPr>
            <a:lvl8pPr marL="9875474" indent="0">
              <a:buNone/>
              <a:defRPr sz="2800"/>
            </a:lvl8pPr>
            <a:lvl9pPr marL="11286256" indent="0">
              <a:buNone/>
              <a:defRPr sz="2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5/11/2025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34509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1061934"/>
            <a:ext cx="20574000" cy="4419600"/>
          </a:xfrm>
          <a:prstGeom prst="rect">
            <a:avLst/>
          </a:prstGeom>
        </p:spPr>
        <p:txBody>
          <a:bodyPr vert="horz" lIns="282156" tIns="141078" rIns="282156" bIns="141078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6187442"/>
            <a:ext cx="20574000" cy="17500390"/>
          </a:xfrm>
          <a:prstGeom prst="rect">
            <a:avLst/>
          </a:prstGeom>
        </p:spPr>
        <p:txBody>
          <a:bodyPr vert="horz" lIns="282156" tIns="141078" rIns="282156" bIns="141078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43000" y="24577888"/>
            <a:ext cx="5334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l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C31449-DD4F-47EE-945C-FED0D8DEE585}" type="datetimeFigureOut">
              <a:rPr lang="en-US" smtClean="0"/>
              <a:t>5/11/2025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810500" y="24577888"/>
            <a:ext cx="7239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ctr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6383000" y="24577888"/>
            <a:ext cx="5334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r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5875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2821564" rtl="0" eaLnBrk="1" latinLnBrk="0" hangingPunct="1">
        <a:spcBef>
          <a:spcPct val="0"/>
        </a:spcBef>
        <a:buNone/>
        <a:defRPr sz="1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058087" indent="-1058087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9900" kern="1200">
          <a:solidFill>
            <a:schemeClr val="tx1"/>
          </a:solidFill>
          <a:latin typeface="+mn-lt"/>
          <a:ea typeface="+mn-ea"/>
          <a:cs typeface="+mn-cs"/>
        </a:defRPr>
      </a:lvl1pPr>
      <a:lvl2pPr marL="2292521" indent="-881739" algn="l" defTabSz="2821564" rtl="0" eaLnBrk="1" latinLnBrk="0" hangingPunct="1">
        <a:spcBef>
          <a:spcPct val="20000"/>
        </a:spcBef>
        <a:buFont typeface="Arial" panose="020B0604020202020204" pitchFamily="34" charset="0"/>
        <a:buChar char="–"/>
        <a:defRPr sz="8600" kern="1200">
          <a:solidFill>
            <a:schemeClr val="tx1"/>
          </a:solidFill>
          <a:latin typeface="+mn-lt"/>
          <a:ea typeface="+mn-ea"/>
          <a:cs typeface="+mn-cs"/>
        </a:defRPr>
      </a:lvl2pPr>
      <a:lvl3pPr marL="3526955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7400" kern="1200">
          <a:solidFill>
            <a:schemeClr val="tx1"/>
          </a:solidFill>
          <a:latin typeface="+mn-lt"/>
          <a:ea typeface="+mn-ea"/>
          <a:cs typeface="+mn-cs"/>
        </a:defRPr>
      </a:lvl3pPr>
      <a:lvl4pPr marL="4937737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–"/>
        <a:defRPr sz="6200" kern="1200">
          <a:solidFill>
            <a:schemeClr val="tx1"/>
          </a:solidFill>
          <a:latin typeface="+mn-lt"/>
          <a:ea typeface="+mn-ea"/>
          <a:cs typeface="+mn-cs"/>
        </a:defRPr>
      </a:lvl4pPr>
      <a:lvl5pPr marL="6348519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»"/>
        <a:defRPr sz="6200" kern="1200">
          <a:solidFill>
            <a:schemeClr val="tx1"/>
          </a:solidFill>
          <a:latin typeface="+mn-lt"/>
          <a:ea typeface="+mn-ea"/>
          <a:cs typeface="+mn-cs"/>
        </a:defRPr>
      </a:lvl5pPr>
      <a:lvl6pPr marL="7759301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6pPr>
      <a:lvl7pPr marL="9170083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7pPr>
      <a:lvl8pPr marL="10580865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8pPr>
      <a:lvl9pPr marL="11991647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410782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2pPr>
      <a:lvl3pPr marL="2821564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3pPr>
      <a:lvl4pPr marL="4232346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4pPr>
      <a:lvl5pPr marL="5643128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5pPr>
      <a:lvl6pPr marL="7053910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6pPr>
      <a:lvl7pPr marL="8464692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7pPr>
      <a:lvl8pPr marL="9875474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8pPr>
      <a:lvl9pPr marL="11286256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2667000" y="8991600"/>
            <a:ext cx="18289587" cy="388620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3600" b="1" dirty="0">
                <a:solidFill>
                  <a:schemeClr val="tx1"/>
                </a:solidFill>
                <a:cs typeface="B Nazanin" panose="00000400000000000000" pitchFamily="2" charset="-78"/>
              </a:rPr>
              <a:t>چکیده</a:t>
            </a:r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 "خلاصه جامعی از چهار پاراگراف پیشینه، روش تحقیق، یافته ها و نتیجه گیری با افعال</a:t>
            </a:r>
          </a:p>
          <a:p>
            <a:pPr algn="just" rtl="1"/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فونت  </a:t>
            </a:r>
            <a:r>
              <a:rPr lang="en-US" sz="36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36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r>
              <a:rPr lang="ar-IQ" sz="3600" b="1" dirty="0">
                <a:solidFill>
                  <a:schemeClr val="tx1"/>
                </a:solidFill>
                <a:cs typeface="B Nazanin" panose="00000400000000000000" pitchFamily="2" charset="-78"/>
              </a:rPr>
              <a:t>كليد واژه‌ها:</a:t>
            </a:r>
            <a:r>
              <a:rPr lang="en-US" sz="3600" dirty="0">
                <a:solidFill>
                  <a:schemeClr val="tx1"/>
                </a:solidFill>
                <a:cs typeface="B Nazanin" panose="00000400000000000000" pitchFamily="2" charset="-78"/>
              </a:rPr>
              <a:t>……</a:t>
            </a:r>
            <a:endParaRPr lang="ar-IQ" sz="36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12253515" y="13030200"/>
            <a:ext cx="8703072" cy="64770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3600" b="1" dirty="0">
                <a:solidFill>
                  <a:schemeClr val="tx1"/>
                </a:solidFill>
                <a:cs typeface="B Nazanin" pitchFamily="2" charset="-78"/>
              </a:rPr>
              <a:t>مقدمه</a:t>
            </a:r>
            <a:r>
              <a:rPr lang="fa-IR" sz="3600" dirty="0">
                <a:solidFill>
                  <a:schemeClr val="tx1"/>
                </a:solidFill>
                <a:cs typeface="B Nazanin" pitchFamily="2" charset="-78"/>
              </a:rPr>
              <a:t> "مختصری مستند از کلیات تحقیق که شامل معرفی موضوع، اهمیت مقاله ، افعال آینده و ادبیات تحقیق " </a:t>
            </a: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ar-IQ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12253515" y="19659600"/>
            <a:ext cx="8777685" cy="66294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endParaRPr lang="fa-IR" sz="40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b="1" dirty="0">
                <a:solidFill>
                  <a:schemeClr val="tx1"/>
                </a:solidFill>
                <a:cs typeface="B Nazanin" pitchFamily="2" charset="-78"/>
              </a:rPr>
              <a:t>مواد و روش </a:t>
            </a:r>
          </a:p>
          <a:p>
            <a:pPr algn="just" rtl="1"/>
            <a:r>
              <a:rPr lang="ar-IQ" sz="3600" dirty="0">
                <a:solidFill>
                  <a:schemeClr val="tx1"/>
                </a:solidFill>
                <a:cs typeface="B Nazanin" pitchFamily="2" charset="-78"/>
              </a:rPr>
              <a:t>روش شناسی علمی تحقیق: ابزار و مقیاس اندازه گیری، روش جمع آوری دادهها و شواهد علمی </a:t>
            </a:r>
            <a:endParaRPr lang="fa-IR" sz="36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ar-IQ" sz="3600" dirty="0">
                <a:solidFill>
                  <a:schemeClr val="tx1"/>
                </a:solidFill>
                <a:cs typeface="B Nazanin" pitchFamily="2" charset="-78"/>
              </a:rPr>
              <a:t>پرسش نامه، مصاحبه یا سایر آزمون ها -متغییر ها -شیوه تحلیل الگو ها و فرضیات </a:t>
            </a:r>
            <a:endParaRPr lang="fa-IR" sz="36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ar-IQ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2590800" y="19659600"/>
            <a:ext cx="9116616" cy="66294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ar-IQ" sz="4000" dirty="0">
                <a:solidFill>
                  <a:schemeClr val="tx1"/>
                </a:solidFill>
                <a:cs typeface="B Lotus" panose="00000400000000000000" pitchFamily="2" charset="-78"/>
              </a:rPr>
              <a:t>منابع و ماخذ</a:t>
            </a:r>
            <a:endParaRPr lang="fa-IR" sz="4000" dirty="0">
              <a:solidFill>
                <a:schemeClr val="tx1"/>
              </a:solidFill>
              <a:cs typeface="B Lotus" panose="00000400000000000000" pitchFamily="2" charset="-78"/>
            </a:endParaRPr>
          </a:p>
          <a:p>
            <a:pPr algn="just" rtl="1"/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فونت </a:t>
            </a:r>
            <a:r>
              <a:rPr lang="en-US" sz="36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36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Lotus" panose="00000400000000000000" pitchFamily="2" charset="-78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2590800" y="13030200"/>
            <a:ext cx="9116616" cy="6477000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3600" b="1" dirty="0">
                <a:solidFill>
                  <a:schemeClr val="tx1"/>
                </a:solidFill>
                <a:cs typeface="B Nazanin" pitchFamily="2" charset="-78"/>
              </a:rPr>
              <a:t>یافته ها - </a:t>
            </a:r>
            <a:r>
              <a:rPr lang="ar-IQ" sz="3600" b="1" dirty="0">
                <a:solidFill>
                  <a:schemeClr val="tx1"/>
                </a:solidFill>
                <a:cs typeface="B Nazanin" pitchFamily="2" charset="-78"/>
              </a:rPr>
              <a:t>بحث و نتیجه گیری :</a:t>
            </a:r>
            <a:endParaRPr lang="fa-IR" sz="3600" b="1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3600" dirty="0">
                <a:solidFill>
                  <a:schemeClr val="tx1"/>
                </a:solidFill>
                <a:cs typeface="B Nazanin" pitchFamily="2" charset="-78"/>
              </a:rPr>
              <a:t>5. یافته های تحقیق (بیان یافته ها، نوآوری یا نواندیشی مقاله)( روشها و آزمون های آماری جهت بررسی نتایج و تحلیل کیفی دادهها) </a:t>
            </a:r>
            <a:r>
              <a:rPr lang="ar-IQ" sz="3600" dirty="0">
                <a:solidFill>
                  <a:schemeClr val="tx1"/>
                </a:solidFill>
                <a:cs typeface="B Nazanin" pitchFamily="2" charset="-78"/>
              </a:rPr>
              <a:t>مقایسه نوآوری حاضر با نوآوری مقالات معتبر پیشینه،منحصر به فرد بودن یافته های تحقیق،ارائه پیشنهادات عملی برای حل مسئلهای در دنیای واقعی جهت گسترش و تولید دانش وارزش کابردی حاصل از یافته های تحقیق</a:t>
            </a:r>
            <a:endParaRPr lang="fa-IR" sz="36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r>
              <a:rPr lang="ar-IQ" sz="4000" dirty="0">
                <a:solidFill>
                  <a:schemeClr val="tx1"/>
                </a:solidFill>
                <a:cs typeface="B Nazanin" pitchFamily="2" charset="-78"/>
              </a:rPr>
              <a:t> </a:t>
            </a:r>
            <a:endParaRPr lang="en-US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628650" y="121158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21488400" y="194310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685800" y="195072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20" name="Rounded Rectangle 19"/>
          <p:cNvSpPr/>
          <p:nvPr/>
        </p:nvSpPr>
        <p:spPr>
          <a:xfrm>
            <a:off x="21488400" y="12115800"/>
            <a:ext cx="971550" cy="6705600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 dirty="0">
              <a:cs typeface="B Lotus" panose="00000400000000000000" pitchFamily="2" charset="-78"/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>
            <a:off x="11066461" y="19564350"/>
            <a:ext cx="1582739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 rot="16200000">
            <a:off x="20931357" y="22429858"/>
            <a:ext cx="206819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متن اصلی 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8" name="TextBox 27"/>
          <p:cNvSpPr txBox="1"/>
          <p:nvPr/>
        </p:nvSpPr>
        <p:spPr>
          <a:xfrm rot="16200000">
            <a:off x="-14665" y="15114656"/>
            <a:ext cx="22140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نتبجه گیری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30" name="TextBox 29"/>
          <p:cNvSpPr txBox="1"/>
          <p:nvPr/>
        </p:nvSpPr>
        <p:spPr>
          <a:xfrm rot="16200000">
            <a:off x="21323291" y="14959836"/>
            <a:ext cx="128432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4000" dirty="0">
                <a:cs typeface="B Titr" pitchFamily="2" charset="-78"/>
              </a:rPr>
              <a:t>مقدمه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5" name="TextBox 24"/>
          <p:cNvSpPr txBox="1"/>
          <p:nvPr/>
        </p:nvSpPr>
        <p:spPr>
          <a:xfrm rot="16200000">
            <a:off x="435021" y="22537156"/>
            <a:ext cx="121539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منابع 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6" name="Rounded Rectangle 25"/>
          <p:cNvSpPr/>
          <p:nvPr/>
        </p:nvSpPr>
        <p:spPr>
          <a:xfrm>
            <a:off x="19480145" y="8001000"/>
            <a:ext cx="2839253" cy="860384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4000" dirty="0">
                <a:solidFill>
                  <a:schemeClr val="tx1"/>
                </a:solidFill>
                <a:cs typeface="B Titr" pitchFamily="2" charset="-78"/>
              </a:rPr>
              <a:t>چکیده </a:t>
            </a:r>
            <a:endParaRPr lang="en-US" sz="4000" dirty="0">
              <a:solidFill>
                <a:schemeClr val="tx1"/>
              </a:solidFill>
              <a:cs typeface="B Titr" pitchFamily="2" charset="-78"/>
            </a:endParaRPr>
          </a:p>
        </p:txBody>
      </p:sp>
      <p:sp>
        <p:nvSpPr>
          <p:cNvPr id="1024" name="TextBox 1023"/>
          <p:cNvSpPr txBox="1"/>
          <p:nvPr/>
        </p:nvSpPr>
        <p:spPr>
          <a:xfrm>
            <a:off x="5695446" y="8229600"/>
            <a:ext cx="215315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3600" b="1" dirty="0">
                <a:cs typeface="B Titr" pitchFamily="2" charset="-78"/>
              </a:rPr>
              <a:t>شماره مقاله </a:t>
            </a:r>
            <a:endParaRPr lang="en-US" sz="3600" b="1" dirty="0">
              <a:cs typeface="B Titr" pitchFamily="2" charset="-78"/>
            </a:endParaRPr>
          </a:p>
        </p:txBody>
      </p:sp>
      <p:sp>
        <p:nvSpPr>
          <p:cNvPr id="3" name="Rounded Rectangle 25">
            <a:extLst>
              <a:ext uri="{FF2B5EF4-FFF2-40B4-BE49-F238E27FC236}">
                <a16:creationId xmlns:a16="http://schemas.microsoft.com/office/drawing/2014/main" id="{F9E1255B-379D-0401-05DC-89C360570464}"/>
              </a:ext>
            </a:extLst>
          </p:cNvPr>
          <p:cNvSpPr/>
          <p:nvPr/>
        </p:nvSpPr>
        <p:spPr>
          <a:xfrm>
            <a:off x="1879431" y="8077200"/>
            <a:ext cx="3911769" cy="769729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3200" b="1" dirty="0">
                <a:solidFill>
                  <a:schemeClr val="tx1"/>
                </a:solidFill>
                <a:latin typeface="Times New Roman" panose="02020603050405020304" pitchFamily="18" charset="0"/>
                <a:cs typeface="B Titr" pitchFamily="2" charset="-78"/>
              </a:rPr>
              <a:t> </a:t>
            </a:r>
            <a:endParaRPr lang="en-US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DF5FD54-6601-0635-ADB6-6D2EF4DE789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8" b="2892"/>
          <a:stretch/>
        </p:blipFill>
        <p:spPr>
          <a:xfrm>
            <a:off x="0" y="0"/>
            <a:ext cx="22860000" cy="4648200"/>
          </a:xfrm>
          <a:prstGeom prst="rect">
            <a:avLst/>
          </a:prstGeom>
        </p:spPr>
      </p:pic>
      <p:sp>
        <p:nvSpPr>
          <p:cNvPr id="13" name="Rounded Rectangle 3">
            <a:extLst>
              <a:ext uri="{FF2B5EF4-FFF2-40B4-BE49-F238E27FC236}">
                <a16:creationId xmlns:a16="http://schemas.microsoft.com/office/drawing/2014/main" id="{A18D50F7-AF3A-0E25-6A85-5F5D9DE6E026}"/>
              </a:ext>
            </a:extLst>
          </p:cNvPr>
          <p:cNvSpPr/>
          <p:nvPr/>
        </p:nvSpPr>
        <p:spPr>
          <a:xfrm>
            <a:off x="4152900" y="4691400"/>
            <a:ext cx="14516100" cy="3290551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fa-IR" sz="32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اندازه </a:t>
            </a:r>
            <a:r>
              <a:rPr lang="fa-IR" sz="3200" b="1" u="sng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32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3200" b="1" u="sng" dirty="0" err="1">
                <a:solidFill>
                  <a:schemeClr val="tx1"/>
                </a:solidFill>
                <a:cs typeface="B Nazanin" panose="00000400000000000000" pitchFamily="2" charset="-78"/>
              </a:rPr>
              <a:t>باتوجه</a:t>
            </a:r>
            <a:r>
              <a:rPr lang="fa-IR" sz="32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 به تعداد کلمات قابل تغییر است</a:t>
            </a:r>
          </a:p>
          <a:p>
            <a:pPr algn="ctr" rtl="1">
              <a:lnSpc>
                <a:spcPct val="150000"/>
              </a:lnSpc>
            </a:pPr>
            <a:r>
              <a:rPr lang="fa-IR" sz="3200" b="1" dirty="0">
                <a:solidFill>
                  <a:schemeClr val="tx1"/>
                </a:solidFill>
                <a:cs typeface="B Nazanin" panose="00000400000000000000" pitchFamily="2" charset="-78"/>
              </a:rPr>
              <a:t>......عنوان مقاله ......</a:t>
            </a:r>
          </a:p>
          <a:p>
            <a:pPr algn="ctr" rtl="1"/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نويسنده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اوّل</a:t>
            </a:r>
            <a:r>
              <a:rPr lang="en-GB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en-GB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1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نويسنده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دوّم</a:t>
            </a:r>
            <a:r>
              <a:rPr lang="fa-IR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2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 28 ضخیم 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lvl="0" algn="ctr" rtl="1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1-عنوان نويسنده اوّل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(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28  ضخیم)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ctr" rtl="1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2- عنوان نويسنده دوّم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(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28و ضخیم)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ctr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ایمیل نویسنده مسئول: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828174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399</TotalTime>
  <Words>251</Words>
  <Application>Microsoft Office PowerPoint</Application>
  <PresentationFormat>Custom</PresentationFormat>
  <Paragraphs>31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Arial</vt:lpstr>
      <vt:lpstr>B Lotus</vt:lpstr>
      <vt:lpstr>B Nazanin</vt:lpstr>
      <vt:lpstr>B Titr</vt:lpstr>
      <vt:lpstr>Calibri</vt:lpstr>
      <vt:lpstr>Times New Roman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poster</dc:title>
  <dc:creator>Mohandesitosee</dc:creator>
  <cp:lastModifiedBy>Admin</cp:lastModifiedBy>
  <cp:revision>82</cp:revision>
  <cp:lastPrinted>2024-06-02T08:28:02Z</cp:lastPrinted>
  <dcterms:created xsi:type="dcterms:W3CDTF">2016-12-29T15:47:39Z</dcterms:created>
  <dcterms:modified xsi:type="dcterms:W3CDTF">2025-05-11T07:56:45Z</dcterms:modified>
</cp:coreProperties>
</file>